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262" r:id="rId5"/>
  </p:sldIdLst>
  <p:sldSz cx="9359900" cy="7199313"/>
  <p:notesSz cx="9144000" cy="6858000"/>
  <p:defaultTextStyle>
    <a:defPPr>
      <a:defRPr lang="en-US"/>
    </a:defPPr>
    <a:lvl1pPr marL="0" algn="l" defTabSz="946221" rtl="0" eaLnBrk="1" latinLnBrk="0" hangingPunct="1">
      <a:defRPr sz="1863" kern="1200">
        <a:solidFill>
          <a:schemeClr val="tx1"/>
        </a:solidFill>
        <a:latin typeface="+mn-lt"/>
        <a:ea typeface="+mn-ea"/>
        <a:cs typeface="+mn-cs"/>
      </a:defRPr>
    </a:lvl1pPr>
    <a:lvl2pPr marL="473111" algn="l" defTabSz="946221" rtl="0" eaLnBrk="1" latinLnBrk="0" hangingPunct="1">
      <a:defRPr sz="1863" kern="1200">
        <a:solidFill>
          <a:schemeClr val="tx1"/>
        </a:solidFill>
        <a:latin typeface="+mn-lt"/>
        <a:ea typeface="+mn-ea"/>
        <a:cs typeface="+mn-cs"/>
      </a:defRPr>
    </a:lvl2pPr>
    <a:lvl3pPr marL="946221" algn="l" defTabSz="946221" rtl="0" eaLnBrk="1" latinLnBrk="0" hangingPunct="1">
      <a:defRPr sz="1863" kern="1200">
        <a:solidFill>
          <a:schemeClr val="tx1"/>
        </a:solidFill>
        <a:latin typeface="+mn-lt"/>
        <a:ea typeface="+mn-ea"/>
        <a:cs typeface="+mn-cs"/>
      </a:defRPr>
    </a:lvl3pPr>
    <a:lvl4pPr marL="1419332" algn="l" defTabSz="946221" rtl="0" eaLnBrk="1" latinLnBrk="0" hangingPunct="1">
      <a:defRPr sz="1863" kern="1200">
        <a:solidFill>
          <a:schemeClr val="tx1"/>
        </a:solidFill>
        <a:latin typeface="+mn-lt"/>
        <a:ea typeface="+mn-ea"/>
        <a:cs typeface="+mn-cs"/>
      </a:defRPr>
    </a:lvl4pPr>
    <a:lvl5pPr marL="1892442" algn="l" defTabSz="946221" rtl="0" eaLnBrk="1" latinLnBrk="0" hangingPunct="1">
      <a:defRPr sz="1863" kern="1200">
        <a:solidFill>
          <a:schemeClr val="tx1"/>
        </a:solidFill>
        <a:latin typeface="+mn-lt"/>
        <a:ea typeface="+mn-ea"/>
        <a:cs typeface="+mn-cs"/>
      </a:defRPr>
    </a:lvl5pPr>
    <a:lvl6pPr marL="2365553" algn="l" defTabSz="946221" rtl="0" eaLnBrk="1" latinLnBrk="0" hangingPunct="1">
      <a:defRPr sz="1863" kern="1200">
        <a:solidFill>
          <a:schemeClr val="tx1"/>
        </a:solidFill>
        <a:latin typeface="+mn-lt"/>
        <a:ea typeface="+mn-ea"/>
        <a:cs typeface="+mn-cs"/>
      </a:defRPr>
    </a:lvl6pPr>
    <a:lvl7pPr marL="2838663" algn="l" defTabSz="946221" rtl="0" eaLnBrk="1" latinLnBrk="0" hangingPunct="1">
      <a:defRPr sz="1863" kern="1200">
        <a:solidFill>
          <a:schemeClr val="tx1"/>
        </a:solidFill>
        <a:latin typeface="+mn-lt"/>
        <a:ea typeface="+mn-ea"/>
        <a:cs typeface="+mn-cs"/>
      </a:defRPr>
    </a:lvl7pPr>
    <a:lvl8pPr marL="3311774" algn="l" defTabSz="946221" rtl="0" eaLnBrk="1" latinLnBrk="0" hangingPunct="1">
      <a:defRPr sz="1863" kern="1200">
        <a:solidFill>
          <a:schemeClr val="tx1"/>
        </a:solidFill>
        <a:latin typeface="+mn-lt"/>
        <a:ea typeface="+mn-ea"/>
        <a:cs typeface="+mn-cs"/>
      </a:defRPr>
    </a:lvl8pPr>
    <a:lvl9pPr marL="3784884" algn="l" defTabSz="946221" rtl="0" eaLnBrk="1" latinLnBrk="0" hangingPunct="1">
      <a:defRPr sz="18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9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EDEF"/>
    <a:srgbClr val="7FD7DB"/>
    <a:srgbClr val="58CAD0"/>
    <a:srgbClr val="0000CC"/>
    <a:srgbClr val="990033"/>
    <a:srgbClr val="FF9933"/>
    <a:srgbClr val="FFFFCC"/>
    <a:srgbClr val="CFEF11"/>
    <a:srgbClr val="2E9CA2"/>
    <a:srgbClr val="3A6F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390" y="-168"/>
      </p:cViewPr>
      <p:guideLst>
        <p:guide orient="horz" pos="2268"/>
        <p:guide pos="29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88044-B9AE-49F9-9B01-4C0BD0E669BE}" type="datetimeFigureOut">
              <a:rPr lang="en-IN" smtClean="0"/>
              <a:pPr/>
              <a:t>28-02-2024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67050" y="857250"/>
            <a:ext cx="30099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73E36-F1FF-499F-A4A7-89D0513C2C2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8488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6221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1pPr>
    <a:lvl2pPr marL="473111" algn="l" defTabSz="946221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2pPr>
    <a:lvl3pPr marL="946221" algn="l" defTabSz="946221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3pPr>
    <a:lvl4pPr marL="1419332" algn="l" defTabSz="946221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4pPr>
    <a:lvl5pPr marL="1892442" algn="l" defTabSz="946221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5pPr>
    <a:lvl6pPr marL="2365553" algn="l" defTabSz="946221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6pPr>
    <a:lvl7pPr marL="2838663" algn="l" defTabSz="946221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7pPr>
    <a:lvl8pPr marL="3311774" algn="l" defTabSz="946221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8pPr>
    <a:lvl9pPr marL="3784884" algn="l" defTabSz="946221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73E36-F1FF-499F-A4A7-89D0513C2C2C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872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988" y="1178222"/>
            <a:ext cx="7019925" cy="2506427"/>
          </a:xfrm>
        </p:spPr>
        <p:txBody>
          <a:bodyPr anchor="b"/>
          <a:lstStyle>
            <a:lvl1pPr algn="ctr">
              <a:defRPr sz="4606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988" y="3781306"/>
            <a:ext cx="7019925" cy="1738167"/>
          </a:xfrm>
        </p:spPr>
        <p:txBody>
          <a:bodyPr/>
          <a:lstStyle>
            <a:lvl1pPr marL="0" indent="0" algn="ctr">
              <a:buNone/>
              <a:defRPr sz="1842"/>
            </a:lvl1pPr>
            <a:lvl2pPr marL="350992" indent="0" algn="ctr">
              <a:buNone/>
              <a:defRPr sz="1535"/>
            </a:lvl2pPr>
            <a:lvl3pPr marL="701985" indent="0" algn="ctr">
              <a:buNone/>
              <a:defRPr sz="1382"/>
            </a:lvl3pPr>
            <a:lvl4pPr marL="1052977" indent="0" algn="ctr">
              <a:buNone/>
              <a:defRPr sz="1228"/>
            </a:lvl4pPr>
            <a:lvl5pPr marL="1403970" indent="0" algn="ctr">
              <a:buNone/>
              <a:defRPr sz="1228"/>
            </a:lvl5pPr>
            <a:lvl6pPr marL="1754962" indent="0" algn="ctr">
              <a:buNone/>
              <a:defRPr sz="1228"/>
            </a:lvl6pPr>
            <a:lvl7pPr marL="2105955" indent="0" algn="ctr">
              <a:buNone/>
              <a:defRPr sz="1228"/>
            </a:lvl7pPr>
            <a:lvl8pPr marL="2456947" indent="0" algn="ctr">
              <a:buNone/>
              <a:defRPr sz="1228"/>
            </a:lvl8pPr>
            <a:lvl9pPr marL="2807940" indent="0" algn="ctr">
              <a:buNone/>
              <a:defRPr sz="1228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47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618" y="1794830"/>
            <a:ext cx="8072914" cy="2994714"/>
          </a:xfrm>
        </p:spPr>
        <p:txBody>
          <a:bodyPr anchor="b"/>
          <a:lstStyle>
            <a:lvl1pPr>
              <a:defRPr sz="4606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8618" y="4817875"/>
            <a:ext cx="8072914" cy="1574849"/>
          </a:xfrm>
        </p:spPr>
        <p:txBody>
          <a:bodyPr/>
          <a:lstStyle>
            <a:lvl1pPr marL="0" indent="0">
              <a:buNone/>
              <a:defRPr sz="1842">
                <a:solidFill>
                  <a:schemeClr val="tx1">
                    <a:tint val="75000"/>
                  </a:schemeClr>
                </a:solidFill>
              </a:defRPr>
            </a:lvl1pPr>
            <a:lvl2pPr marL="350992" indent="0">
              <a:buNone/>
              <a:defRPr sz="1535">
                <a:solidFill>
                  <a:schemeClr val="tx1">
                    <a:tint val="75000"/>
                  </a:schemeClr>
                </a:solidFill>
              </a:defRPr>
            </a:lvl2pPr>
            <a:lvl3pPr marL="701985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3pPr>
            <a:lvl4pPr marL="1052977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4pPr>
            <a:lvl5pPr marL="1403970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5pPr>
            <a:lvl6pPr marL="1754962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6pPr>
            <a:lvl7pPr marL="2105955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7pPr>
            <a:lvl8pPr marL="2456947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8pPr>
            <a:lvl9pPr marL="2807940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4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3493" y="1916484"/>
            <a:ext cx="3977958" cy="45678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8449" y="1916484"/>
            <a:ext cx="3977958" cy="45678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884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712" y="383297"/>
            <a:ext cx="8072914" cy="139153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4713" y="1764832"/>
            <a:ext cx="3959676" cy="864917"/>
          </a:xfrm>
        </p:spPr>
        <p:txBody>
          <a:bodyPr anchor="b"/>
          <a:lstStyle>
            <a:lvl1pPr marL="0" indent="0">
              <a:buNone/>
              <a:defRPr sz="1842" b="1"/>
            </a:lvl1pPr>
            <a:lvl2pPr marL="350992" indent="0">
              <a:buNone/>
              <a:defRPr sz="1535" b="1"/>
            </a:lvl2pPr>
            <a:lvl3pPr marL="701985" indent="0">
              <a:buNone/>
              <a:defRPr sz="1382" b="1"/>
            </a:lvl3pPr>
            <a:lvl4pPr marL="1052977" indent="0">
              <a:buNone/>
              <a:defRPr sz="1228" b="1"/>
            </a:lvl4pPr>
            <a:lvl5pPr marL="1403970" indent="0">
              <a:buNone/>
              <a:defRPr sz="1228" b="1"/>
            </a:lvl5pPr>
            <a:lvl6pPr marL="1754962" indent="0">
              <a:buNone/>
              <a:defRPr sz="1228" b="1"/>
            </a:lvl6pPr>
            <a:lvl7pPr marL="2105955" indent="0">
              <a:buNone/>
              <a:defRPr sz="1228" b="1"/>
            </a:lvl7pPr>
            <a:lvl8pPr marL="2456947" indent="0">
              <a:buNone/>
              <a:defRPr sz="1228" b="1"/>
            </a:lvl8pPr>
            <a:lvl9pPr marL="2807940" indent="0">
              <a:buNone/>
              <a:defRPr sz="122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713" y="2629749"/>
            <a:ext cx="3959676" cy="386796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8449" y="1764832"/>
            <a:ext cx="3979177" cy="864917"/>
          </a:xfrm>
        </p:spPr>
        <p:txBody>
          <a:bodyPr anchor="b"/>
          <a:lstStyle>
            <a:lvl1pPr marL="0" indent="0">
              <a:buNone/>
              <a:defRPr sz="1842" b="1"/>
            </a:lvl1pPr>
            <a:lvl2pPr marL="350992" indent="0">
              <a:buNone/>
              <a:defRPr sz="1535" b="1"/>
            </a:lvl2pPr>
            <a:lvl3pPr marL="701985" indent="0">
              <a:buNone/>
              <a:defRPr sz="1382" b="1"/>
            </a:lvl3pPr>
            <a:lvl4pPr marL="1052977" indent="0">
              <a:buNone/>
              <a:defRPr sz="1228" b="1"/>
            </a:lvl4pPr>
            <a:lvl5pPr marL="1403970" indent="0">
              <a:buNone/>
              <a:defRPr sz="1228" b="1"/>
            </a:lvl5pPr>
            <a:lvl6pPr marL="1754962" indent="0">
              <a:buNone/>
              <a:defRPr sz="1228" b="1"/>
            </a:lvl6pPr>
            <a:lvl7pPr marL="2105955" indent="0">
              <a:buNone/>
              <a:defRPr sz="1228" b="1"/>
            </a:lvl7pPr>
            <a:lvl8pPr marL="2456947" indent="0">
              <a:buNone/>
              <a:defRPr sz="1228" b="1"/>
            </a:lvl8pPr>
            <a:lvl9pPr marL="2807940" indent="0">
              <a:buNone/>
              <a:defRPr sz="1228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8449" y="2629749"/>
            <a:ext cx="3979177" cy="386796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7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69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2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713" y="479954"/>
            <a:ext cx="3018811" cy="1679840"/>
          </a:xfrm>
        </p:spPr>
        <p:txBody>
          <a:bodyPr anchor="b"/>
          <a:lstStyle>
            <a:lvl1pPr>
              <a:defRPr sz="2457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9177" y="1036569"/>
            <a:ext cx="4738449" cy="5116178"/>
          </a:xfrm>
        </p:spPr>
        <p:txBody>
          <a:bodyPr/>
          <a:lstStyle>
            <a:lvl1pPr>
              <a:defRPr sz="2457"/>
            </a:lvl1pPr>
            <a:lvl2pPr>
              <a:defRPr sz="2150"/>
            </a:lvl2pPr>
            <a:lvl3pPr>
              <a:defRPr sz="1842"/>
            </a:lvl3pPr>
            <a:lvl4pPr>
              <a:defRPr sz="1535"/>
            </a:lvl4pPr>
            <a:lvl5pPr>
              <a:defRPr sz="1535"/>
            </a:lvl5pPr>
            <a:lvl6pPr>
              <a:defRPr sz="1535"/>
            </a:lvl6pPr>
            <a:lvl7pPr>
              <a:defRPr sz="1535"/>
            </a:lvl7pPr>
            <a:lvl8pPr>
              <a:defRPr sz="1535"/>
            </a:lvl8pPr>
            <a:lvl9pPr>
              <a:defRPr sz="153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4713" y="2159794"/>
            <a:ext cx="3018811" cy="4001285"/>
          </a:xfrm>
        </p:spPr>
        <p:txBody>
          <a:bodyPr/>
          <a:lstStyle>
            <a:lvl1pPr marL="0" indent="0">
              <a:buNone/>
              <a:defRPr sz="1228"/>
            </a:lvl1pPr>
            <a:lvl2pPr marL="350992" indent="0">
              <a:buNone/>
              <a:defRPr sz="1075"/>
            </a:lvl2pPr>
            <a:lvl3pPr marL="701985" indent="0">
              <a:buNone/>
              <a:defRPr sz="921"/>
            </a:lvl3pPr>
            <a:lvl4pPr marL="1052977" indent="0">
              <a:buNone/>
              <a:defRPr sz="768"/>
            </a:lvl4pPr>
            <a:lvl5pPr marL="1403970" indent="0">
              <a:buNone/>
              <a:defRPr sz="768"/>
            </a:lvl5pPr>
            <a:lvl6pPr marL="1754962" indent="0">
              <a:buNone/>
              <a:defRPr sz="768"/>
            </a:lvl6pPr>
            <a:lvl7pPr marL="2105955" indent="0">
              <a:buNone/>
              <a:defRPr sz="768"/>
            </a:lvl7pPr>
            <a:lvl8pPr marL="2456947" indent="0">
              <a:buNone/>
              <a:defRPr sz="768"/>
            </a:lvl8pPr>
            <a:lvl9pPr marL="2807940" indent="0">
              <a:buNone/>
              <a:defRPr sz="768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4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713" y="479954"/>
            <a:ext cx="3018811" cy="1679840"/>
          </a:xfrm>
        </p:spPr>
        <p:txBody>
          <a:bodyPr anchor="b"/>
          <a:lstStyle>
            <a:lvl1pPr>
              <a:defRPr sz="2457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79177" y="1036569"/>
            <a:ext cx="4738449" cy="5116178"/>
          </a:xfrm>
        </p:spPr>
        <p:txBody>
          <a:bodyPr/>
          <a:lstStyle>
            <a:lvl1pPr marL="0" indent="0">
              <a:buNone/>
              <a:defRPr sz="2457"/>
            </a:lvl1pPr>
            <a:lvl2pPr marL="350992" indent="0">
              <a:buNone/>
              <a:defRPr sz="2150"/>
            </a:lvl2pPr>
            <a:lvl3pPr marL="701985" indent="0">
              <a:buNone/>
              <a:defRPr sz="1842"/>
            </a:lvl3pPr>
            <a:lvl4pPr marL="1052977" indent="0">
              <a:buNone/>
              <a:defRPr sz="1535"/>
            </a:lvl4pPr>
            <a:lvl5pPr marL="1403970" indent="0">
              <a:buNone/>
              <a:defRPr sz="1535"/>
            </a:lvl5pPr>
            <a:lvl6pPr marL="1754962" indent="0">
              <a:buNone/>
              <a:defRPr sz="1535"/>
            </a:lvl6pPr>
            <a:lvl7pPr marL="2105955" indent="0">
              <a:buNone/>
              <a:defRPr sz="1535"/>
            </a:lvl7pPr>
            <a:lvl8pPr marL="2456947" indent="0">
              <a:buNone/>
              <a:defRPr sz="1535"/>
            </a:lvl8pPr>
            <a:lvl9pPr marL="2807940" indent="0">
              <a:buNone/>
              <a:defRPr sz="1535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4713" y="2159794"/>
            <a:ext cx="3018811" cy="4001285"/>
          </a:xfrm>
        </p:spPr>
        <p:txBody>
          <a:bodyPr/>
          <a:lstStyle>
            <a:lvl1pPr marL="0" indent="0">
              <a:buNone/>
              <a:defRPr sz="1228"/>
            </a:lvl1pPr>
            <a:lvl2pPr marL="350992" indent="0">
              <a:buNone/>
              <a:defRPr sz="1075"/>
            </a:lvl2pPr>
            <a:lvl3pPr marL="701985" indent="0">
              <a:buNone/>
              <a:defRPr sz="921"/>
            </a:lvl3pPr>
            <a:lvl4pPr marL="1052977" indent="0">
              <a:buNone/>
              <a:defRPr sz="768"/>
            </a:lvl4pPr>
            <a:lvl5pPr marL="1403970" indent="0">
              <a:buNone/>
              <a:defRPr sz="768"/>
            </a:lvl5pPr>
            <a:lvl6pPr marL="1754962" indent="0">
              <a:buNone/>
              <a:defRPr sz="768"/>
            </a:lvl6pPr>
            <a:lvl7pPr marL="2105955" indent="0">
              <a:buNone/>
              <a:defRPr sz="768"/>
            </a:lvl7pPr>
            <a:lvl8pPr marL="2456947" indent="0">
              <a:buNone/>
              <a:defRPr sz="768"/>
            </a:lvl8pPr>
            <a:lvl9pPr marL="2807940" indent="0">
              <a:buNone/>
              <a:defRPr sz="768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294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8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8179" y="383297"/>
            <a:ext cx="2018228" cy="610108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493" y="383297"/>
            <a:ext cx="5937687" cy="610108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26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3493" y="383297"/>
            <a:ext cx="807291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3493" y="1916484"/>
            <a:ext cx="807291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493" y="6672697"/>
            <a:ext cx="210597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3E37C-858A-4CA3-959A-D9F62CE3DCAE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00467" y="6672697"/>
            <a:ext cx="315896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10429" y="6672697"/>
            <a:ext cx="210597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6D7AC-1E07-4715-AA02-241E4A6B4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01985" rtl="0" eaLnBrk="1" latinLnBrk="0" hangingPunct="1">
        <a:lnSpc>
          <a:spcPct val="90000"/>
        </a:lnSpc>
        <a:spcBef>
          <a:spcPct val="0"/>
        </a:spcBef>
        <a:buNone/>
        <a:defRPr sz="33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496" indent="-175496" algn="l" defTabSz="701985" rtl="0" eaLnBrk="1" latinLnBrk="0" hangingPunct="1">
        <a:lnSpc>
          <a:spcPct val="90000"/>
        </a:lnSpc>
        <a:spcBef>
          <a:spcPts val="768"/>
        </a:spcBef>
        <a:buFont typeface="Arial" panose="020B0604020202020204" pitchFamily="34" charset="0"/>
        <a:buChar char="•"/>
        <a:defRPr sz="2150" kern="1200">
          <a:solidFill>
            <a:schemeClr val="tx1"/>
          </a:solidFill>
          <a:latin typeface="+mn-lt"/>
          <a:ea typeface="+mn-ea"/>
          <a:cs typeface="+mn-cs"/>
        </a:defRPr>
      </a:lvl1pPr>
      <a:lvl2pPr marL="526489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877481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535" kern="1200">
          <a:solidFill>
            <a:schemeClr val="tx1"/>
          </a:solidFill>
          <a:latin typeface="+mn-lt"/>
          <a:ea typeface="+mn-ea"/>
          <a:cs typeface="+mn-cs"/>
        </a:defRPr>
      </a:lvl3pPr>
      <a:lvl4pPr marL="1228474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4pPr>
      <a:lvl5pPr marL="1579466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5pPr>
      <a:lvl6pPr marL="1930458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6pPr>
      <a:lvl7pPr marL="2281451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7pPr>
      <a:lvl8pPr marL="2632443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8pPr>
      <a:lvl9pPr marL="2983436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1pPr>
      <a:lvl2pPr marL="350992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2pPr>
      <a:lvl3pPr marL="701985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3pPr>
      <a:lvl4pPr marL="1052977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4pPr>
      <a:lvl5pPr marL="140397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5pPr>
      <a:lvl6pPr marL="1754962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6pPr>
      <a:lvl7pPr marL="2105955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7pPr>
      <a:lvl8pPr marL="2456947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8pPr>
      <a:lvl9pPr marL="280794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358780" cy="1031273"/>
          </a:xfrm>
          <a:prstGeom prst="rect">
            <a:avLst/>
          </a:prstGeom>
          <a:solidFill>
            <a:srgbClr val="C7ED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cs typeface="Arial" pitchFamily="34" charset="0"/>
              </a:rPr>
              <a:t>Centre for Research in Nanotechnology &amp; Science/</a:t>
            </a:r>
            <a:r>
              <a:rPr lang="en-GB" sz="2000" b="1" dirty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GB" sz="2000" b="1" dirty="0">
                <a:solidFill>
                  <a:schemeClr val="tx1"/>
                </a:solidFill>
                <a:cs typeface="Arial" pitchFamily="34" charset="0"/>
              </a:rPr>
            </a:br>
            <a:r>
              <a:rPr lang="en-US" sz="2000" b="1" dirty="0">
                <a:solidFill>
                  <a:schemeClr val="tx1"/>
                </a:solidFill>
                <a:cs typeface="Arial" pitchFamily="34" charset="0"/>
              </a:rPr>
              <a:t>Sophisticated Analytical Instrument Facility</a:t>
            </a:r>
            <a:endParaRPr lang="en-GB" sz="2000" b="1" dirty="0">
              <a:solidFill>
                <a:schemeClr val="tx1"/>
              </a:solidFill>
              <a:cs typeface="Arial" pitchFamily="34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cs typeface="Arial" pitchFamily="34" charset="0"/>
              </a:rPr>
              <a:t>IIT Bombay, India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3" name="Picture 2" descr="IIT Bomba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99" y="27579"/>
            <a:ext cx="1008509" cy="97611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863923" y="1079376"/>
            <a:ext cx="7632451" cy="5540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1800" b="1" dirty="0">
                <a:latin typeface="Calibri" panose="020F0502020204030204" pitchFamily="34" charset="0"/>
                <a:cs typeface="Calibri" panose="020F0502020204030204" pitchFamily="34" charset="0"/>
              </a:rPr>
              <a:t>Workshop on :  </a:t>
            </a:r>
          </a:p>
          <a:p>
            <a:pPr algn="ctr">
              <a:lnSpc>
                <a:spcPct val="114000"/>
              </a:lnSpc>
            </a:pPr>
            <a:r>
              <a:rPr lang="en-US" sz="1800" b="1" dirty="0" smtClean="0">
                <a:solidFill>
                  <a:srgbClr val="0000C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Dynamic Mechanical Analysis (DMA) </a:t>
            </a:r>
          </a:p>
          <a:p>
            <a:pPr algn="ctr">
              <a:lnSpc>
                <a:spcPct val="114000"/>
              </a:lnSpc>
            </a:pPr>
            <a:r>
              <a:rPr lang="en-US" sz="1800" b="1" dirty="0" smtClean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Basics and Applications</a:t>
            </a:r>
          </a:p>
          <a:p>
            <a:pPr algn="ctr">
              <a:lnSpc>
                <a:spcPct val="150000"/>
              </a:lnSpc>
            </a:pPr>
            <a:endParaRPr lang="en-US" sz="1800" b="1" dirty="0">
              <a:solidFill>
                <a:srgbClr val="0000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1800" b="1" dirty="0" smtClean="0">
              <a:solidFill>
                <a:srgbClr val="0000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1800" b="1" dirty="0" smtClean="0">
              <a:solidFill>
                <a:srgbClr val="0000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1800" b="1" dirty="0" smtClean="0">
              <a:solidFill>
                <a:srgbClr val="0000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IN" sz="1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IN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IN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IN" sz="1600" b="1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IN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1600" b="1" dirty="0">
                <a:latin typeface="Calibri" panose="020F0502020204030204" pitchFamily="34" charset="0"/>
                <a:cs typeface="Calibri" panose="020F0502020204030204" pitchFamily="34" charset="0"/>
              </a:rPr>
              <a:t>March (Wednesday), 2024</a:t>
            </a:r>
          </a:p>
          <a:p>
            <a:pPr algn="ctr"/>
            <a:endParaRPr lang="en-US" sz="9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Venue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Hall No. </a:t>
            </a:r>
            <a:r>
              <a:rPr lang="en-US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600" b="1" baseline="30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Floor, </a:t>
            </a:r>
            <a:r>
              <a:rPr lang="en-US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VMCC,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IIT </a:t>
            </a:r>
            <a:r>
              <a:rPr lang="en-US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Bombay</a:t>
            </a:r>
          </a:p>
          <a:p>
            <a:pPr algn="ctr"/>
            <a:endParaRPr lang="en-IN" sz="1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1800" b="1" dirty="0">
              <a:solidFill>
                <a:srgbClr val="0000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54466" y="5720987"/>
            <a:ext cx="7449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0"/>
              </a:spcAft>
            </a:pPr>
            <a:endParaRPr lang="en-IN" sz="16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en-IN" sz="16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Organizer</a:t>
            </a:r>
            <a:r>
              <a:rPr lang="en-IN" sz="1600" dirty="0"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IN" sz="16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N" sz="1600" b="1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Prof</a:t>
            </a:r>
            <a:r>
              <a:rPr lang="en-IN" sz="1600" b="1" dirty="0" err="1"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en-IN" sz="1600" b="1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N" sz="1600" b="1" dirty="0" err="1">
                <a:ea typeface="Times New Roman" panose="02020603050405020304" pitchFamily="18" charset="0"/>
                <a:cs typeface="Arial" panose="020B0604020202020204" pitchFamily="34" charset="0"/>
              </a:rPr>
              <a:t>Suparna</a:t>
            </a:r>
            <a:r>
              <a:rPr lang="en-IN" sz="1600" b="1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N" sz="1600" b="1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Mukherji</a:t>
            </a:r>
            <a:r>
              <a:rPr lang="en-IN" sz="16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</a:t>
            </a:r>
            <a:r>
              <a:rPr lang="en-IN" sz="16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Co-ordinator:  </a:t>
            </a:r>
            <a:r>
              <a:rPr lang="en-IN" sz="1600" b="1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Dr.</a:t>
            </a:r>
            <a:r>
              <a:rPr lang="en-IN" sz="16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N" sz="1600" b="1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Nutan</a:t>
            </a:r>
            <a:r>
              <a:rPr lang="en-IN" sz="16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N" sz="1600" b="1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Agadi</a:t>
            </a:r>
            <a:endParaRPr lang="en-IN" sz="1600" b="1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en-IN" sz="16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                    Head, SAIF/CRNTS                                                              with TGDTA-DSC Team </a:t>
            </a:r>
            <a:endParaRPr lang="en-IN" sz="16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67122" y="6758135"/>
            <a:ext cx="48245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Workshop is funded by </a:t>
            </a:r>
            <a:r>
              <a:rPr lang="en-US" sz="1400" dirty="0">
                <a:cs typeface="Arial" panose="020B0604020202020204" pitchFamily="34" charset="0"/>
              </a:rPr>
              <a:t>IOE</a:t>
            </a:r>
            <a:r>
              <a:rPr lang="en-US" sz="1400" dirty="0"/>
              <a:t> (Outreach &amp; visibility) grant</a:t>
            </a:r>
            <a:endParaRPr lang="en-IN" sz="1400" dirty="0"/>
          </a:p>
        </p:txBody>
      </p:sp>
      <p:grpSp>
        <p:nvGrpSpPr>
          <p:cNvPr id="8" name="Group 7"/>
          <p:cNvGrpSpPr/>
          <p:nvPr/>
        </p:nvGrpSpPr>
        <p:grpSpPr>
          <a:xfrm>
            <a:off x="1799630" y="3802613"/>
            <a:ext cx="6120680" cy="877163"/>
            <a:chOff x="1857431" y="3908184"/>
            <a:chExt cx="6120680" cy="877163"/>
          </a:xfrm>
        </p:grpSpPr>
        <p:sp>
          <p:nvSpPr>
            <p:cNvPr id="7" name="Rectangle 6"/>
            <p:cNvSpPr/>
            <p:nvPr/>
          </p:nvSpPr>
          <p:spPr>
            <a:xfrm>
              <a:off x="1857431" y="3908184"/>
              <a:ext cx="1886415" cy="8771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25"/>
                </a:lnSpc>
                <a:spcBef>
                  <a:spcPts val="988"/>
                </a:spcBef>
              </a:pPr>
              <a:r>
                <a:rPr lang="en-IN" altLang="en-US" sz="1400" b="1" dirty="0" smtClean="0">
                  <a:cs typeface="Arial" panose="020B0604020202020204" pitchFamily="34" charset="0"/>
                </a:rPr>
                <a:t>Franklin Eden </a:t>
              </a:r>
            </a:p>
            <a:p>
              <a:pPr fontAlgn="auto"/>
              <a:r>
                <a:rPr lang="en-US" sz="1200" dirty="0"/>
                <a:t>Business Head </a:t>
              </a:r>
              <a:endParaRPr lang="en-US" sz="1200" dirty="0" smtClean="0"/>
            </a:p>
            <a:p>
              <a:pPr fontAlgn="auto"/>
              <a:r>
                <a:rPr lang="en-US" sz="1200" dirty="0" smtClean="0"/>
                <a:t>EDENWENZ Associates</a:t>
              </a:r>
            </a:p>
            <a:p>
              <a:pPr fontAlgn="auto"/>
              <a:r>
                <a:rPr lang="en-US" sz="1200" dirty="0" smtClean="0"/>
                <a:t>Chennai, India</a:t>
              </a:r>
              <a:endParaRPr lang="en-US" sz="1200" dirty="0"/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4017671" y="3908184"/>
              <a:ext cx="1785993" cy="80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400" b="1" dirty="0">
                  <a:ea typeface="Times New Roman" panose="02020603050405020304" pitchFamily="18" charset="0"/>
                  <a:cs typeface="Arial" panose="020B0604020202020204" pitchFamily="34" charset="0"/>
                </a:rPr>
                <a:t>Prof. </a:t>
              </a:r>
              <a:r>
                <a:rPr lang="en-IN" sz="1400" b="1" dirty="0" err="1" smtClean="0"/>
                <a:t>Prasanna</a:t>
              </a:r>
              <a:r>
                <a:rPr lang="en-IN" sz="1400" b="1" dirty="0" smtClean="0"/>
                <a:t> Kumar S Mural </a:t>
              </a:r>
            </a:p>
            <a:p>
              <a:r>
                <a:rPr lang="en-US" sz="12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MEMS Department</a:t>
              </a:r>
              <a:endParaRPr lang="en-IN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  <a:p>
              <a:r>
                <a:rPr lang="en-US" sz="1200" dirty="0" smtClean="0">
                  <a:ea typeface="Times New Roman" panose="02020603050405020304" pitchFamily="18" charset="0"/>
                  <a:cs typeface="Arial" panose="020B0604020202020204" pitchFamily="34" charset="0"/>
                </a:rPr>
                <a:t>IIT </a:t>
              </a:r>
              <a:r>
                <a:rPr lang="en-US" sz="1200" dirty="0" smtClean="0">
                  <a:ea typeface="Times New Roman" panose="02020603050405020304" pitchFamily="18" charset="0"/>
                  <a:cs typeface="Arial" panose="020B0604020202020204" pitchFamily="34" charset="0"/>
                </a:rPr>
                <a:t>Bombay</a:t>
              </a:r>
              <a:endParaRPr lang="en-IN" sz="1200" dirty="0"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1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endParaRPr lang="en-IN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 Box 2"/>
            <p:cNvSpPr txBox="1">
              <a:spLocks noChangeArrowheads="1"/>
            </p:cNvSpPr>
            <p:nvPr/>
          </p:nvSpPr>
          <p:spPr bwMode="auto">
            <a:xfrm>
              <a:off x="6264126" y="3908184"/>
              <a:ext cx="1713985" cy="80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en-US" sz="1400" b="1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Prof. </a:t>
              </a:r>
              <a:r>
                <a:rPr lang="en-IN" sz="1400" b="1" i="0" dirty="0" err="1" smtClean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Asim</a:t>
              </a:r>
              <a:r>
                <a:rPr lang="en-IN" sz="1400" b="1" i="0" dirty="0" smtClean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N" sz="1400" b="1" i="0" dirty="0" err="1" smtClean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Tewari</a:t>
              </a:r>
              <a:endParaRPr lang="en-IN" sz="1400" b="1" i="0" dirty="0" smtClean="0"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sz="1200" dirty="0" smtClean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Mechanical Engineering Department</a:t>
              </a:r>
              <a:endParaRPr lang="en-IN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  <a:p>
              <a:r>
                <a:rPr lang="en-US" sz="1200" dirty="0"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IIT Bombay</a:t>
              </a:r>
              <a:endParaRPr lang="en-IN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  <a:endParaRPr lang="en-IN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032" name="Picture 8" descr="https://www.iitb.ac.in/mems/sites/www.mems.iitb.ac.in/files/article/images/prasannam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543" y="2375520"/>
            <a:ext cx="1281487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ranklin Eden - Business Head - EDENWENZ Associates | LinkedIn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5"/>
          <a:stretch/>
        </p:blipFill>
        <p:spPr bwMode="auto">
          <a:xfrm>
            <a:off x="1871638" y="2375520"/>
            <a:ext cx="1296144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asim.tewari's pictur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6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7" r="2251"/>
          <a:stretch/>
        </p:blipFill>
        <p:spPr bwMode="auto">
          <a:xfrm>
            <a:off x="6273002" y="2375520"/>
            <a:ext cx="1287268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432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9FFCD7E582974994310BA0C10C0B98" ma:contentTypeVersion="2" ma:contentTypeDescription="Create a new document." ma:contentTypeScope="" ma:versionID="34c042638acde4b0cfdb9790788ed9d1">
  <xsd:schema xmlns:xsd="http://www.w3.org/2001/XMLSchema" xmlns:xs="http://www.w3.org/2001/XMLSchema" xmlns:p="http://schemas.microsoft.com/office/2006/metadata/properties" xmlns:ns2="84ace8f3-cbdc-4b94-85c5-0532fd761d0d" targetNamespace="http://schemas.microsoft.com/office/2006/metadata/properties" ma:root="true" ma:fieldsID="20792bac6d9e5bd98551472d0ebedd15" ns2:_="">
    <xsd:import namespace="84ace8f3-cbdc-4b94-85c5-0532fd761d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ace8f3-cbdc-4b94-85c5-0532fd761d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3F7391-1C90-4DA7-A071-25949E83031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387A25-47FB-47BD-A58A-DB79C4CE35D3}">
  <ds:schemaRefs>
    <ds:schemaRef ds:uri="http://purl.org/dc/elements/1.1/"/>
    <ds:schemaRef ds:uri="84ace8f3-cbdc-4b94-85c5-0532fd761d0d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9BFB4EE-CF79-4C5B-AAAE-ACC17C99E4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ace8f3-cbdc-4b94-85c5-0532fd761d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1745</TotalTime>
  <Words>99</Words>
  <Application>Microsoft Office PowerPoint</Application>
  <PresentationFormat>Custom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Admin</cp:lastModifiedBy>
  <cp:revision>65</cp:revision>
  <dcterms:created xsi:type="dcterms:W3CDTF">2020-10-22T08:52:42Z</dcterms:created>
  <dcterms:modified xsi:type="dcterms:W3CDTF">2024-02-28T10:56:59Z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0x010100259FFCD7E582974994310BA0C10C0B98</vt:lpwstr>
  </property>
</Properties>
</file>