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s://docs.google.com/forms/d/e/1FAIpQLScqhimZWvoEO8YDVI4PZeIG0Y4kBpSJ9hqgPqF4Ur_QsB7z-g/viewform?usp=sf_lin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ESEM LAB\Desktop\logo iit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52400"/>
            <a:ext cx="1143000" cy="1066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0" y="279737"/>
            <a:ext cx="750095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>
                <a:ea typeface="Verdana" pitchFamily="34" charset="0"/>
                <a:cs typeface="Verdana" pitchFamily="34" charset="0"/>
              </a:rPr>
              <a:t>Centre for Research in Nanotechnology and Science (CRNTS)</a:t>
            </a:r>
          </a:p>
          <a:p>
            <a:pPr algn="ctr"/>
            <a:r>
              <a:rPr lang="en-US" sz="1900" b="1" dirty="0">
                <a:ea typeface="Verdana" pitchFamily="34" charset="0"/>
                <a:cs typeface="Verdana" pitchFamily="34" charset="0"/>
              </a:rPr>
              <a:t>Sophisticated Analytical Instrument Facility (SAIF)</a:t>
            </a:r>
          </a:p>
          <a:p>
            <a:pPr algn="ctr"/>
            <a:r>
              <a:rPr lang="en-US" sz="1900" b="1" dirty="0">
                <a:ea typeface="Verdana" pitchFamily="34" charset="0"/>
                <a:cs typeface="Verdana" pitchFamily="34" charset="0"/>
              </a:rPr>
              <a:t>Indian Institute of Technology Bombay, </a:t>
            </a:r>
            <a:r>
              <a:rPr lang="en-US" sz="1900" b="1" dirty="0" smtClean="0">
                <a:ea typeface="Verdana" pitchFamily="34" charset="0"/>
                <a:cs typeface="Verdana" pitchFamily="34" charset="0"/>
              </a:rPr>
              <a:t>India</a:t>
            </a:r>
            <a:endParaRPr lang="en-US" sz="1900" b="1" dirty="0"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6200" y="1295400"/>
            <a:ext cx="8610600" cy="4724400"/>
            <a:chOff x="76200" y="1295400"/>
            <a:chExt cx="8610600" cy="4724400"/>
          </a:xfrm>
        </p:grpSpPr>
        <p:sp>
          <p:nvSpPr>
            <p:cNvPr id="1025" name="Rectangle 1"/>
            <p:cNvSpPr>
              <a:spLocks noChangeArrowheads="1"/>
            </p:cNvSpPr>
            <p:nvPr/>
          </p:nvSpPr>
          <p:spPr bwMode="auto">
            <a:xfrm>
              <a:off x="381000" y="1295400"/>
              <a:ext cx="8305800" cy="800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Workshop on Electron Spin Resonance (ESR) Spectroscopy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  <a:p>
              <a:r>
                <a:rPr lang="en-IN" sz="1600" dirty="0" smtClean="0"/>
                <a:t>           Organised by SAIF-IIT Bombay -</a:t>
              </a:r>
              <a:r>
                <a:rPr lang="en-US" sz="1600" dirty="0" smtClean="0"/>
                <a:t>Workshop is funded by </a:t>
              </a:r>
              <a:r>
                <a:rPr lang="en-US" sz="1600" dirty="0" err="1" smtClean="0"/>
                <a:t>IoE</a:t>
              </a:r>
              <a:r>
                <a:rPr lang="en-US" sz="1600" dirty="0" smtClean="0"/>
                <a:t> (Outreach &amp; visibility) grant</a:t>
              </a:r>
              <a:endParaRPr lang="en-IN" sz="1600" dirty="0" smtClean="0"/>
            </a:p>
          </p:txBody>
        </p:sp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2819400" y="2057400"/>
              <a:ext cx="349954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Date: 22</a:t>
              </a:r>
              <a:r>
                <a:rPr kumimoji="0" lang="en-US" sz="1600" b="1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nd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February, 2024 (Thursday)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27" name="Picture 3" descr="D:\ESR workshop Feb 24\WhatsApp Image 2023-02-14 at 16.13.52 - Copy.jpg"/>
            <p:cNvPicPr>
              <a:picLocks noChangeArrowheads="1"/>
            </p:cNvPicPr>
            <p:nvPr/>
          </p:nvPicPr>
          <p:blipFill>
            <a:blip r:embed="rId3"/>
            <a:srcRect t="11247"/>
            <a:stretch>
              <a:fillRect/>
            </a:stretch>
          </p:blipFill>
          <p:spPr bwMode="auto">
            <a:xfrm>
              <a:off x="710460" y="2438562"/>
              <a:ext cx="2001888" cy="2184978"/>
            </a:xfrm>
            <a:prstGeom prst="rect">
              <a:avLst/>
            </a:prstGeom>
            <a:noFill/>
          </p:spPr>
        </p:pic>
        <p:pic>
          <p:nvPicPr>
            <p:cNvPr id="1029" name="Picture 5" descr="https://www.chem.iitb.ac.in/sites/default/files/styles/250_x_250/public/pictures/picture-2729-1584451658.jpg?itok=ojLdND4w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427410" y="2438400"/>
              <a:ext cx="2183190" cy="2183190"/>
            </a:xfrm>
            <a:prstGeom prst="rect">
              <a:avLst/>
            </a:prstGeom>
            <a:noFill/>
          </p:spPr>
        </p:pic>
        <p:pic>
          <p:nvPicPr>
            <p:cNvPr id="1031" name="Picture 7" descr="https://www.chem.iitb.ac.in/sites/default/files/styles/250_x_250/public/pictures/picture-186-1521209086.jpg?itok=Id1PBm5c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50860" y="2438400"/>
              <a:ext cx="2183190" cy="2183190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>
              <a:off x="76200" y="4634805"/>
              <a:ext cx="32766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b="1" dirty="0" smtClean="0"/>
                <a:t>Dr.</a:t>
              </a:r>
              <a:r>
                <a:rPr lang="en-US" sz="1400" b="1" dirty="0" smtClean="0"/>
                <a:t> Derek </a:t>
              </a:r>
              <a:r>
                <a:rPr lang="en-US" sz="1400" b="1" dirty="0" err="1" smtClean="0"/>
                <a:t>Yiren</a:t>
              </a:r>
              <a:r>
                <a:rPr lang="en-US" sz="1400" b="1" dirty="0" smtClean="0"/>
                <a:t> </a:t>
              </a:r>
              <a:r>
                <a:rPr lang="en-US" sz="1400" b="1" dirty="0" err="1" smtClean="0"/>
                <a:t>Ong</a:t>
              </a:r>
              <a:r>
                <a:rPr lang="en-IN" sz="1400" b="1" dirty="0" smtClean="0"/>
                <a:t> </a:t>
              </a:r>
            </a:p>
            <a:p>
              <a:pPr algn="ctr"/>
              <a:r>
                <a:rPr lang="en-IN" sz="1400" dirty="0" smtClean="0"/>
                <a:t>ESR Application Specialist </a:t>
              </a:r>
            </a:p>
            <a:p>
              <a:pPr algn="ctr"/>
              <a:r>
                <a:rPr lang="en-IN" sz="1400" dirty="0" smtClean="0"/>
                <a:t>(JEOL Asia)</a:t>
              </a:r>
            </a:p>
            <a:p>
              <a:pPr algn="ctr"/>
              <a:r>
                <a:rPr lang="en-US" sz="1400" u="sng" dirty="0" smtClean="0"/>
                <a:t>Topic</a:t>
              </a:r>
              <a:r>
                <a:rPr lang="en-US" sz="1400" dirty="0" smtClean="0"/>
                <a:t>: ESR basic and introduction of JEOL's ESR "JES-X series" and its application</a:t>
              </a:r>
              <a:endParaRPr lang="en-IN" sz="1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48400" y="4634805"/>
              <a:ext cx="24384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b="1" dirty="0" smtClean="0"/>
                <a:t>Prof. </a:t>
              </a:r>
              <a:r>
                <a:rPr lang="en-IN" sz="1400" b="1" dirty="0" err="1" smtClean="0"/>
                <a:t>Arnab</a:t>
              </a:r>
              <a:r>
                <a:rPr lang="en-IN" sz="1400" b="1" dirty="0" smtClean="0"/>
                <a:t> </a:t>
              </a:r>
              <a:r>
                <a:rPr lang="en-IN" sz="1400" b="1" dirty="0" err="1" smtClean="0"/>
                <a:t>Dutta</a:t>
              </a:r>
              <a:r>
                <a:rPr lang="en-IN" sz="1400" b="1" dirty="0" smtClean="0"/>
                <a:t> </a:t>
              </a:r>
            </a:p>
            <a:p>
              <a:pPr algn="ctr"/>
              <a:r>
                <a:rPr lang="en-IN" sz="1400" dirty="0" smtClean="0"/>
                <a:t>Department of Chemistry       IIT Bombay</a:t>
              </a:r>
            </a:p>
            <a:p>
              <a:pPr algn="ctr"/>
              <a:r>
                <a:rPr lang="en-US" sz="1400" u="sng" dirty="0" smtClean="0"/>
                <a:t>Topic:</a:t>
              </a:r>
              <a:r>
                <a:rPr lang="en-US" sz="1400" dirty="0" smtClean="0"/>
                <a:t> Elucidating reaction mechanism via ESR</a:t>
              </a:r>
              <a:endParaRPr lang="en-IN" sz="1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76600" y="4634805"/>
              <a:ext cx="26670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b="1" dirty="0" smtClean="0"/>
                <a:t>Prof. </a:t>
              </a:r>
              <a:r>
                <a:rPr lang="en-IN" sz="1400" b="1" dirty="0" err="1" smtClean="0"/>
                <a:t>Maheswaran</a:t>
              </a:r>
              <a:r>
                <a:rPr lang="en-IN" sz="1400" b="1" dirty="0" smtClean="0"/>
                <a:t> S.</a:t>
              </a:r>
            </a:p>
            <a:p>
              <a:pPr algn="ctr"/>
              <a:r>
                <a:rPr lang="en-IN" sz="1400" b="1" dirty="0" smtClean="0"/>
                <a:t> </a:t>
              </a:r>
              <a:r>
                <a:rPr lang="en-IN" sz="1400" dirty="0" smtClean="0"/>
                <a:t>Department of Chemistry </a:t>
              </a:r>
            </a:p>
            <a:p>
              <a:pPr algn="ctr"/>
              <a:r>
                <a:rPr lang="en-IN" sz="1400" dirty="0" smtClean="0"/>
                <a:t> IIT Bombay </a:t>
              </a:r>
            </a:p>
            <a:p>
              <a:pPr algn="ctr"/>
              <a:r>
                <a:rPr lang="en-IN" sz="1400" u="sng" dirty="0" smtClean="0"/>
                <a:t>Topic:</a:t>
              </a:r>
              <a:r>
                <a:rPr lang="en-IN" sz="1400" dirty="0" smtClean="0"/>
                <a:t> </a:t>
              </a:r>
              <a:r>
                <a:rPr lang="en-US" sz="1400" dirty="0" smtClean="0"/>
                <a:t>Electron Paramagnetic Resonance of Transition metal ion complexes</a:t>
              </a:r>
              <a:endParaRPr lang="en-IN" sz="1400" dirty="0"/>
            </a:p>
          </p:txBody>
        </p:sp>
      </p:grpSp>
      <p:pic>
        <p:nvPicPr>
          <p:cNvPr id="1032" name="Picture 8" descr="D:\ESR workshop Feb 24\140604_JEOL_symbol_H_RGB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0" y="228600"/>
            <a:ext cx="1594120" cy="830183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52400" y="5920770"/>
            <a:ext cx="89916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 Registration Link:</a:t>
            </a:r>
          </a:p>
          <a:p>
            <a:r>
              <a:rPr lang="en-US" sz="1500" dirty="0" smtClean="0"/>
              <a:t> </a:t>
            </a:r>
            <a:r>
              <a:rPr lang="en-US" sz="1500" dirty="0" smtClean="0">
                <a:hlinkClick r:id="rId7"/>
              </a:rPr>
              <a:t>https://docs.google.com/forms/d/e/1FAIpQLScqhimZWvoEO8YDVI4PZeIG0Y4kBpSJ9hqgPqF4Ur_QsB7z-g/viewform?usp=sf_link</a:t>
            </a:r>
            <a:endParaRPr lang="en-US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776488"/>
          <a:ext cx="8077200" cy="4852912"/>
        </p:xfrm>
        <a:graphic>
          <a:graphicData uri="http://schemas.openxmlformats.org/drawingml/2006/table">
            <a:tbl>
              <a:tblPr/>
              <a:tblGrid>
                <a:gridCol w="2131093"/>
                <a:gridCol w="5946107"/>
              </a:tblGrid>
              <a:tr h="444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9:15am – 9:45am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Registration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9:45am – 10:00 am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Prof.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Suparna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Mukherji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Head-SAIF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Welcome &amp; Introduction of SAIF/CRNTS 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10:00am– 11:00 am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Dr.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Derek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Yiren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Ong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ESR Application Specialist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(JEOL Asia)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Topic:</a:t>
                      </a:r>
                      <a:r>
                        <a:rPr lang="en-IN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ESR basic and introduction of JEOL's ESR "JES-X </a:t>
                      </a:r>
                      <a:r>
                        <a:rPr lang="en-IN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series"and</a:t>
                      </a:r>
                      <a:r>
                        <a:rPr lang="en-IN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IN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its application</a:t>
                      </a:r>
                      <a:endParaRPr lang="en-IN" sz="1200" dirty="0">
                        <a:latin typeface="Times New Roman"/>
                        <a:ea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11:00 am – 11:15am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Tea break and interaction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11:15 am – 12:00noon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Prof. </a:t>
                      </a:r>
                      <a:r>
                        <a:rPr lang="en-IN" sz="12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Maheswaran</a:t>
                      </a:r>
                      <a:r>
                        <a:rPr lang="en-IN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S.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Department of Chemistry, IIT Bombay 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Topic: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2C363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Electron Paramagnetic Resonance of Transition metal ion complexes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9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12:00noon – 12:45pm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indent="-1117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Prof. </a:t>
                      </a:r>
                      <a:r>
                        <a:rPr lang="en-IN" sz="12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Arnab</a:t>
                      </a:r>
                      <a:r>
                        <a:rPr lang="en-IN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N" sz="12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Dutta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1760" indent="-1117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Department of Chemistry, IIT Bombay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1760" indent="-1117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Topic: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Elucidating reaction mechanism via ESR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01:00pm – 2:00pm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Lunch break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02:00pm – 04:30pm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ESR demo session and SAIF laboratories visit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04:30pm – 05:00pm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High Tea and feedback session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91" marR="47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49" name="Picture 2" descr="logo iit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04800"/>
            <a:ext cx="937216" cy="906463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6200" y="214461"/>
            <a:ext cx="9144000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Workshop on Electron Spin Resonance (ESR) Spectroscopy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Organised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by SAIF-IIT Bombay -Workshop is funded by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IoE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(Outreach &amp; visibility) grant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Date: 22</a:t>
            </a:r>
            <a:r>
              <a:rPr kumimoji="0" lang="en-US" sz="13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nd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February, 2024 (Thursday)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Venue: Hall No. 31,3</a:t>
            </a:r>
            <a:r>
              <a:rPr kumimoji="0" lang="en-US" sz="13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rd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Floor, VMCC, IIT Bombay &amp; SAIF, IIT Bombay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5200" y="1447800"/>
            <a:ext cx="19350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Workshop Schedule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212</TotalTime>
  <Words>308</Words>
  <Application>Microsoft Office PowerPoint</Application>
  <PresentationFormat>On-screen Show (4:3)</PresentationFormat>
  <Paragraphs>52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ESEM LAB</dc:creator>
  <cp:lastModifiedBy>Admin</cp:lastModifiedBy>
  <cp:revision>11</cp:revision>
  <dcterms:created xsi:type="dcterms:W3CDTF">2006-08-16T00:00:00Z</dcterms:created>
  <dcterms:modified xsi:type="dcterms:W3CDTF">2024-02-12T05:54:06Z</dcterms:modified>
</cp:coreProperties>
</file>